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400" r:id="rId3"/>
    <p:sldId id="401" r:id="rId4"/>
    <p:sldId id="402" r:id="rId5"/>
    <p:sldId id="404" r:id="rId6"/>
    <p:sldId id="405" r:id="rId7"/>
    <p:sldId id="393" r:id="rId8"/>
    <p:sldId id="394" r:id="rId9"/>
    <p:sldId id="388" r:id="rId10"/>
    <p:sldId id="383" r:id="rId11"/>
    <p:sldId id="384" r:id="rId12"/>
    <p:sldId id="385" r:id="rId13"/>
    <p:sldId id="376" r:id="rId14"/>
    <p:sldId id="378" r:id="rId15"/>
    <p:sldId id="425" r:id="rId16"/>
    <p:sldId id="426" r:id="rId17"/>
    <p:sldId id="427" r:id="rId18"/>
    <p:sldId id="429" r:id="rId19"/>
    <p:sldId id="430" r:id="rId20"/>
    <p:sldId id="431" r:id="rId21"/>
    <p:sldId id="432" r:id="rId22"/>
    <p:sldId id="433" r:id="rId23"/>
    <p:sldId id="434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9" autoAdjust="0"/>
    <p:restoredTop sz="94660"/>
  </p:normalViewPr>
  <p:slideViewPr>
    <p:cSldViewPr>
      <p:cViewPr varScale="1">
        <p:scale>
          <a:sx n="96" d="100"/>
          <a:sy n="9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6418259-0216-493B-B4BE-7C1889626D23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504DD8D-0805-4D22-87BE-0709717E2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4DD8D-0805-4D22-87BE-0709717E29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6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51A-A9A9-42BE-AA2B-1CEAFB54E5C0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910A-06BA-49D1-A4BA-6D475A8D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F441-C732-4A3F-90CA-24F6FF70F439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D6EB-4A6F-43E9-97B7-2FF7F6B9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29EE-E7A2-4EA0-A875-CCB0A5D5283B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CAAE-1516-4A6D-9587-5772C612A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51A-A9A9-42BE-AA2B-1CEAFB54E5C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910A-06BA-49D1-A4BA-6D475A8D1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2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71D5-41DE-4ADF-AD9C-88EB0EE3A1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6DE3-4048-48DE-98A3-ABBB7BE9DE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9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A81E-46AB-4C7E-BF15-74185986AC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DC7B-D7DD-4098-8C98-1F14A449A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7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4161-8EB9-4446-8233-40E9DCBDF14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0D3-426E-4639-8606-AC6D69E31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0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1438-216E-4ACD-BA13-FC5A1C7C219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0B21-4B95-4F98-A53C-5CBB5FF02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4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E37C-7764-4AB9-9610-AC93ED0BA8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E05F-0290-4DA4-B0CD-5D8D700458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6EF5-02FF-4959-B749-5A28497E24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52A9-8E4B-4315-B67E-2F977D2532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24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2804-11E2-4C1E-830E-91C6D408FFD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176D-C35D-42D7-A710-E83279995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71D5-41DE-4ADF-AD9C-88EB0EE3A1C8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6DE3-4048-48DE-98A3-ABBB7BE9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A1D6-A5E7-4D03-81B8-09D543DAFBB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68F8-4781-4DD8-A8F9-E1A7DAD6F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3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F441-C732-4A3F-90CA-24F6FF70F43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D6EB-4A6F-43E9-97B7-2FF7F6B9D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2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29EE-E7A2-4EA0-A875-CCB0A5D5283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CAAE-1516-4A6D-9587-5772C612A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A81E-46AB-4C7E-BF15-74185986AC86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DC7B-D7DD-4098-8C98-1F14A449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4161-8EB9-4446-8233-40E9DCBDF14C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0D3-426E-4639-8606-AC6D69E31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1438-216E-4ACD-BA13-FC5A1C7C219F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0B21-4B95-4F98-A53C-5CBB5FF02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E37C-7764-4AB9-9610-AC93ED0BA83E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E05F-0290-4DA4-B0CD-5D8D70045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6EF5-02FF-4959-B749-5A28497E2417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52A9-8E4B-4315-B67E-2F977D25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2804-11E2-4C1E-830E-91C6D408FFD8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176D-C35D-42D7-A710-E8327999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A1D6-A5E7-4D03-81B8-09D543DAFBB9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68F8-4781-4DD8-A8F9-E1A7DAD6F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5DDEBE-0F41-4670-87E9-8895EB19C0BE}" type="datetime1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8C319-A29C-4D2E-8183-28DE5E399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5DDEBE-0F41-4670-87E9-8895EB19C0B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361 Lec33 Mon 1nov10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8C319-A29C-4D2E-8183-28DE5E3996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8.xml"/><Relationship Id="rId4" Type="http://schemas.openxmlformats.org/officeDocument/2006/relationships/video" Target="../media/media3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lpl.univ-paris13.fr/icap2012/docs/Juffmann_poster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youtube.com/watch?v=NUS6_S1KzC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0945" y="224724"/>
            <a:ext cx="774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INTRODUCTION TO QUANTUM MECHANICS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3" y="83110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319" y="1246985"/>
            <a:ext cx="750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CHEMISTRY IS DIFFICULT TO LEARN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800211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But, Chemistry is all about </a:t>
            </a:r>
            <a:r>
              <a:rPr lang="en-US" sz="2800" b="1" u="sng" dirty="0">
                <a:solidFill>
                  <a:srgbClr val="FF0000"/>
                </a:solidFill>
              </a:rPr>
              <a:t>electrons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768" y="1843844"/>
            <a:ext cx="7255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Electrons (and photons) DO NOT behave </a:t>
            </a:r>
          </a:p>
          <a:p>
            <a:r>
              <a:rPr lang="en-US" sz="2800" b="1" dirty="0"/>
              <a:t>according to Newton’s Laws of Motion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2" y="3323434"/>
            <a:ext cx="76358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Feynman, from  </a:t>
            </a:r>
            <a:r>
              <a:rPr lang="en-US" b="1" i="1" dirty="0"/>
              <a:t>Lectures on Physics III :</a:t>
            </a:r>
          </a:p>
          <a:p>
            <a:endParaRPr lang="en-US" b="1" i="1" dirty="0"/>
          </a:p>
          <a:p>
            <a:r>
              <a:rPr lang="en-US" b="1" dirty="0" smtClean="0"/>
              <a:t>“Quantum </a:t>
            </a:r>
            <a:r>
              <a:rPr lang="en-US" b="1" dirty="0"/>
              <a:t>Mechanics exactly describes the behavior electrons and light</a:t>
            </a:r>
            <a:r>
              <a:rPr lang="en-US" b="1" dirty="0" smtClean="0"/>
              <a:t>.”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“Electrons and light do not behave like anything we have ever seen.”</a:t>
            </a:r>
          </a:p>
          <a:p>
            <a:endParaRPr lang="en-US" b="1" dirty="0"/>
          </a:p>
          <a:p>
            <a:r>
              <a:rPr lang="en-US" b="1" dirty="0"/>
              <a:t>“There is one lucky break, </a:t>
            </a:r>
            <a:r>
              <a:rPr lang="en-US" sz="2000" b="1" dirty="0"/>
              <a:t>however</a:t>
            </a:r>
            <a:r>
              <a:rPr lang="en-US" sz="2000" b="1" dirty="0">
                <a:solidFill>
                  <a:srgbClr val="FF0000"/>
                </a:solidFill>
              </a:rPr>
              <a:t>—</a:t>
            </a:r>
            <a:r>
              <a:rPr lang="en-US" sz="2800" b="1" dirty="0">
                <a:solidFill>
                  <a:srgbClr val="FF0000"/>
                </a:solidFill>
              </a:rPr>
              <a:t>electrons behave just like light”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1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552451" y="1268417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/>
              <a:t>Classical Mechanics</a:t>
            </a:r>
          </a:p>
          <a:p>
            <a:endParaRPr lang="en-US" b="1" u="sng" dirty="0"/>
          </a:p>
          <a:p>
            <a:r>
              <a:rPr lang="en-US" dirty="0"/>
              <a:t>Kinetic Energy           +          Potential Energy           =                 Total  Energy </a:t>
            </a:r>
          </a:p>
          <a:p>
            <a:endParaRPr lang="en-US" dirty="0"/>
          </a:p>
          <a:p>
            <a:r>
              <a:rPr lang="en-US" b="1" u="sng" dirty="0"/>
              <a:t>Quantum Mechanics (Schrodinger’s Equation without time) </a:t>
            </a:r>
            <a:r>
              <a:rPr lang="en-US" dirty="0"/>
              <a:t>translated into English:</a:t>
            </a:r>
          </a:p>
          <a:p>
            <a:endParaRPr lang="en-US" b="1" dirty="0"/>
          </a:p>
          <a:p>
            <a:r>
              <a:rPr lang="en-US" dirty="0"/>
              <a:t>-</a:t>
            </a:r>
            <a:r>
              <a:rPr lang="en-US" b="1" dirty="0" err="1">
                <a:solidFill>
                  <a:srgbClr val="FF0000"/>
                </a:solidFill>
              </a:rPr>
              <a:t>h</a:t>
            </a:r>
            <a:r>
              <a:rPr lang="en-US" baseline="30000" dirty="0" err="1"/>
              <a:t>2</a:t>
            </a:r>
            <a:r>
              <a:rPr lang="en-US" dirty="0"/>
              <a:t>/</a:t>
            </a:r>
            <a:r>
              <a:rPr lang="en-US" dirty="0" err="1"/>
              <a:t>8pi</a:t>
            </a:r>
            <a:r>
              <a:rPr lang="en-US" baseline="30000" dirty="0" err="1"/>
              <a:t>2</a:t>
            </a:r>
            <a:r>
              <a:rPr lang="en-US" dirty="0" err="1"/>
              <a:t>mass</a:t>
            </a:r>
            <a:r>
              <a:rPr lang="en-US" dirty="0"/>
              <a:t> x</a:t>
            </a:r>
            <a:r>
              <a:rPr lang="en-US" b="1" i="1" dirty="0">
                <a:solidFill>
                  <a:srgbClr val="FF0000"/>
                </a:solidFill>
              </a:rPr>
              <a:t> Curvature</a:t>
            </a:r>
            <a:r>
              <a:rPr lang="en-US" dirty="0"/>
              <a:t> of </a:t>
            </a:r>
            <a:r>
              <a:rPr lang="en-US" b="1" dirty="0">
                <a:solidFill>
                  <a:srgbClr val="FF0000"/>
                </a:solidFill>
              </a:rPr>
              <a:t>Wavefunction</a:t>
            </a:r>
            <a:r>
              <a:rPr lang="en-US" dirty="0"/>
              <a:t> + Potential Energy x </a:t>
            </a:r>
            <a:r>
              <a:rPr lang="en-US" b="1" dirty="0">
                <a:solidFill>
                  <a:srgbClr val="FF0000"/>
                </a:solidFill>
              </a:rPr>
              <a:t>Wavefunction </a:t>
            </a:r>
            <a:r>
              <a:rPr lang="en-US" dirty="0"/>
              <a:t>= </a:t>
            </a:r>
          </a:p>
          <a:p>
            <a:r>
              <a:rPr lang="en-US" dirty="0"/>
              <a:t>                Energy x </a:t>
            </a:r>
            <a:r>
              <a:rPr lang="en-US" b="1" dirty="0">
                <a:solidFill>
                  <a:srgbClr val="FF0000"/>
                </a:solidFill>
              </a:rPr>
              <a:t>Wavefunction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93725" y="141290"/>
            <a:ext cx="54682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1926     </a:t>
            </a:r>
            <a:r>
              <a:rPr lang="en-US" sz="2800" dirty="0"/>
              <a:t>Schrodinger’s Equation:</a:t>
            </a:r>
          </a:p>
          <a:p>
            <a:r>
              <a:rPr lang="en-US" dirty="0"/>
              <a:t>A simple equation that was discovered (not derived)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5181600"/>
            <a:ext cx="4343400" cy="990600"/>
            <a:chOff x="3600" y="1440"/>
            <a:chExt cx="3600" cy="720"/>
          </a:xfrm>
        </p:grpSpPr>
        <p:pic>
          <p:nvPicPr>
            <p:cNvPr id="11285" name="Picture 7"/>
            <p:cNvPicPr>
              <a:picLocks noChangeAspect="1" noChangeArrowheads="1"/>
            </p:cNvPicPr>
            <p:nvPr/>
          </p:nvPicPr>
          <p:blipFill>
            <a:blip r:embed="rId2"/>
            <a:srcRect l="22018"/>
            <a:stretch>
              <a:fillRect/>
            </a:stretch>
          </p:blipFill>
          <p:spPr bwMode="auto">
            <a:xfrm>
              <a:off x="3600" y="1440"/>
              <a:ext cx="255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8"/>
            <p:cNvPicPr>
              <a:picLocks noChangeAspect="1" noChangeArrowheads="1"/>
            </p:cNvPicPr>
            <p:nvPr/>
          </p:nvPicPr>
          <p:blipFill>
            <a:blip r:embed="rId2"/>
            <a:srcRect r="83487"/>
            <a:stretch>
              <a:fillRect/>
            </a:stretch>
          </p:blipFill>
          <p:spPr bwMode="auto">
            <a:xfrm>
              <a:off x="6660" y="1440"/>
              <a:ext cx="54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9"/>
            <p:cNvPicPr>
              <a:picLocks noChangeAspect="1" noChangeArrowheads="1"/>
            </p:cNvPicPr>
            <p:nvPr/>
          </p:nvPicPr>
          <p:blipFill>
            <a:blip r:embed="rId3"/>
            <a:srcRect l="16513" r="77982"/>
            <a:stretch>
              <a:fillRect/>
            </a:stretch>
          </p:blipFill>
          <p:spPr bwMode="auto">
            <a:xfrm>
              <a:off x="6300" y="1470"/>
              <a:ext cx="18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4403725" y="4608513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wavefunction</a:t>
            </a: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 flipH="1">
            <a:off x="3352800" y="4876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4724400" y="4953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5562600" y="4876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1600200" y="6096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0" y="4572002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curvature</a:t>
            </a:r>
            <a:r>
              <a:rPr lang="en-US" dirty="0">
                <a:solidFill>
                  <a:srgbClr val="0000FF"/>
                </a:solidFill>
              </a:rPr>
              <a:t> operation</a:t>
            </a:r>
          </a:p>
          <a:p>
            <a:r>
              <a:rPr lang="en-US" dirty="0">
                <a:solidFill>
                  <a:srgbClr val="0000FF"/>
                </a:solidFill>
              </a:rPr>
              <a:t>(2</a:t>
            </a:r>
            <a:r>
              <a:rPr lang="en-US" baseline="30000" dirty="0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derivative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990602" y="6324601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2133600" y="4800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 flipH="1" flipV="1">
            <a:off x="5638800" y="586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5715002" y="6096001"/>
            <a:ext cx="1539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Total energy</a:t>
            </a:r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2057402" y="6491288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Kinetic energy</a:t>
            </a: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1752600" y="61722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23"/>
          <p:cNvSpPr>
            <a:spLocks noChangeShapeType="1"/>
          </p:cNvSpPr>
          <p:nvPr/>
        </p:nvSpPr>
        <p:spPr bwMode="auto">
          <a:xfrm flipV="1">
            <a:off x="11430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Text Box 24"/>
          <p:cNvSpPr txBox="1">
            <a:spLocks noChangeArrowheads="1"/>
          </p:cNvSpPr>
          <p:nvPr/>
        </p:nvSpPr>
        <p:spPr bwMode="auto">
          <a:xfrm>
            <a:off x="387351" y="5181600"/>
            <a:ext cx="663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h/2</a:t>
            </a:r>
            <a:r>
              <a:rPr lang="el-GR" dirty="0" smtClean="0"/>
              <a:t>π</a:t>
            </a:r>
            <a:endParaRPr lang="en-US" dirty="0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 flipH="1" flipV="1">
            <a:off x="3886200" y="5791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3886202" y="6324601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934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 animBg="1"/>
      <p:bldP spid="11271" grpId="0" animBg="1"/>
      <p:bldP spid="11272" grpId="0" animBg="1"/>
      <p:bldP spid="11273" grpId="0" animBg="1"/>
      <p:bldP spid="11274" grpId="0"/>
      <p:bldP spid="11275" grpId="0"/>
      <p:bldP spid="11276" grpId="0" animBg="1"/>
      <p:bldP spid="11277" grpId="0" animBg="1"/>
      <p:bldP spid="11278" grpId="0"/>
      <p:bldP spid="11279" grpId="0"/>
      <p:bldP spid="11280" grpId="0" animBg="1"/>
      <p:bldP spid="11281" grpId="0" animBg="1"/>
      <p:bldP spid="11282" grpId="0"/>
      <p:bldP spid="11283" grpId="0" animBg="1"/>
      <p:bldP spid="11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50927" y="2551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50927" y="3389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 flipH="1" flipV="1">
            <a:off x="3825875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152400" y="3962402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Three things are different from Classical mechanics: </a:t>
            </a:r>
          </a:p>
          <a:p>
            <a:r>
              <a:rPr lang="en-US" sz="1400" dirty="0"/>
              <a:t>1)   The </a:t>
            </a:r>
            <a:r>
              <a:rPr lang="en-US" sz="1400" dirty="0">
                <a:solidFill>
                  <a:srgbClr val="FF0000"/>
                </a:solidFill>
              </a:rPr>
              <a:t>wavefunction</a:t>
            </a:r>
            <a:r>
              <a:rPr lang="en-US" sz="1400" dirty="0"/>
              <a:t> (Schrödinger </a:t>
            </a:r>
            <a:r>
              <a:rPr lang="en-US" sz="1400" i="1" dirty="0">
                <a:solidFill>
                  <a:srgbClr val="0000FF"/>
                </a:solidFill>
              </a:rPr>
              <a:t>did not know</a:t>
            </a:r>
            <a:r>
              <a:rPr lang="en-US" sz="1400" dirty="0"/>
              <a:t> what its physical meaning was at</a:t>
            </a:r>
          </a:p>
          <a:p>
            <a:r>
              <a:rPr lang="en-US" sz="1400" dirty="0"/>
              <a:t> the time he published).  Later the consensus was reached that the absolute square </a:t>
            </a:r>
          </a:p>
          <a:p>
            <a:r>
              <a:rPr lang="en-US" sz="1400" dirty="0"/>
              <a:t>of the wavefunction gives the </a:t>
            </a:r>
            <a:r>
              <a:rPr lang="en-US" sz="1400" b="1" i="1" u="sng" dirty="0"/>
              <a:t>probability density</a:t>
            </a:r>
            <a:r>
              <a:rPr lang="en-US" sz="1400" b="1" dirty="0"/>
              <a:t> </a:t>
            </a:r>
            <a:r>
              <a:rPr lang="en-US" sz="1400" dirty="0"/>
              <a:t>for finding the particle.)</a:t>
            </a:r>
          </a:p>
          <a:p>
            <a:endParaRPr lang="en-US" sz="1400" dirty="0"/>
          </a:p>
          <a:p>
            <a:r>
              <a:rPr lang="en-US" sz="1400" dirty="0"/>
              <a:t>2)  </a:t>
            </a:r>
            <a:r>
              <a:rPr lang="en-US" sz="1400" dirty="0">
                <a:solidFill>
                  <a:srgbClr val="FF0000"/>
                </a:solidFill>
              </a:rPr>
              <a:t>Kinetic energy</a:t>
            </a:r>
            <a:r>
              <a:rPr lang="en-US" sz="1400" dirty="0"/>
              <a:t> is represented by the </a:t>
            </a:r>
            <a:r>
              <a:rPr lang="en-US" sz="1400" i="1" dirty="0">
                <a:solidFill>
                  <a:srgbClr val="FF0000"/>
                </a:solidFill>
              </a:rPr>
              <a:t>CURVATURE</a:t>
            </a:r>
            <a:r>
              <a:rPr lang="en-US" sz="1400" i="1" dirty="0"/>
              <a:t> </a:t>
            </a:r>
            <a:r>
              <a:rPr lang="en-US" sz="1400" dirty="0"/>
              <a:t>of the </a:t>
            </a:r>
            <a:r>
              <a:rPr lang="en-US" sz="1400" i="1" dirty="0">
                <a:solidFill>
                  <a:srgbClr val="FF0000"/>
                </a:solidFill>
              </a:rPr>
              <a:t>Wavefunction</a:t>
            </a:r>
            <a:r>
              <a:rPr lang="en-US" sz="1400" i="1" dirty="0"/>
              <a:t>.</a:t>
            </a:r>
            <a:r>
              <a:rPr lang="en-US" sz="1400" dirty="0"/>
              <a:t>  </a:t>
            </a:r>
          </a:p>
          <a:p>
            <a:r>
              <a:rPr lang="en-US" sz="1400" dirty="0"/>
              <a:t>In calculus, that is the 2nd derivative (i.e., the slope of the slope of the function)</a:t>
            </a:r>
          </a:p>
          <a:p>
            <a:endParaRPr lang="en-US" sz="1400" dirty="0"/>
          </a:p>
          <a:p>
            <a:r>
              <a:rPr lang="en-US" sz="1400" dirty="0"/>
              <a:t>3) </a:t>
            </a:r>
            <a:r>
              <a:rPr lang="en-US" sz="1400" i="1" dirty="0">
                <a:solidFill>
                  <a:srgbClr val="FF0000"/>
                </a:solidFill>
              </a:rPr>
              <a:t>h</a:t>
            </a:r>
            <a:r>
              <a:rPr lang="en-US" sz="1400" dirty="0"/>
              <a:t>, Planck's constant, which was empirically adjusted so that the Schrödinger </a:t>
            </a:r>
          </a:p>
          <a:p>
            <a:r>
              <a:rPr lang="en-US" sz="1400" dirty="0"/>
              <a:t>Equation gives agreement with experiment.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00FF"/>
                </a:solidFill>
              </a:rPr>
              <a:t>This simple equation embodies the 5 seemingly distinct new "quantum concepts" </a:t>
            </a:r>
          </a:p>
        </p:txBody>
      </p:sp>
      <p:graphicFrame>
        <p:nvGraphicFramePr>
          <p:cNvPr id="10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50143"/>
              </p:ext>
            </p:extLst>
          </p:nvPr>
        </p:nvGraphicFramePr>
        <p:xfrm>
          <a:off x="1171595" y="228600"/>
          <a:ext cx="59436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3479760" imgH="2273040" progId="Equation.3">
                  <p:embed/>
                </p:oleObj>
              </mc:Choice>
              <mc:Fallback>
                <p:oleObj name="Equation" r:id="rId3" imgW="3479760" imgH="227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95" y="228600"/>
                        <a:ext cx="5943600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4800600" y="3400031"/>
            <a:ext cx="3600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Potential energy EXACTLY </a:t>
            </a:r>
            <a:r>
              <a:rPr lang="en-US" b="1" i="1" u="sng" dirty="0">
                <a:solidFill>
                  <a:srgbClr val="0000FF"/>
                </a:solidFill>
              </a:rPr>
              <a:t>same</a:t>
            </a:r>
          </a:p>
          <a:p>
            <a:r>
              <a:rPr lang="en-US" dirty="0"/>
              <a:t>as in Classical mechanics</a:t>
            </a:r>
          </a:p>
        </p:txBody>
      </p:sp>
    </p:spTree>
    <p:extLst>
      <p:ext uri="{BB962C8B-B14F-4D97-AF65-F5344CB8AC3E}">
        <p14:creationId xmlns:p14="http://schemas.microsoft.com/office/powerpoint/2010/main" val="8925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361Lec44-QuantumBehavior_Page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91" y="0"/>
            <a:ext cx="530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07532-D26E-4B2D-83F5-4E2104ECBF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04720Movie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6698" y="2363933"/>
            <a:ext cx="6123305" cy="417498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3" y="722225"/>
            <a:ext cx="8077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/>
              <a:t>Results of a </a:t>
            </a:r>
            <a:r>
              <a:rPr lang="en-US" dirty="0">
                <a:solidFill>
                  <a:srgbClr val="0000FF"/>
                </a:solidFill>
              </a:rPr>
              <a:t>double-slit-experiment </a:t>
            </a:r>
            <a:r>
              <a:rPr lang="en-US" dirty="0"/>
              <a:t>performed by Dr. A. </a:t>
            </a:r>
            <a:r>
              <a:rPr lang="en-US" dirty="0" err="1"/>
              <a:t>Tonomura</a:t>
            </a:r>
            <a:r>
              <a:rPr lang="en-US" dirty="0"/>
              <a:t> showing the build-up of an interference pattern of </a:t>
            </a:r>
            <a:r>
              <a:rPr lang="en-US" b="1" i="1" u="sng" dirty="0">
                <a:solidFill>
                  <a:srgbClr val="FF0000"/>
                </a:solidFill>
              </a:rPr>
              <a:t>single electrons.</a:t>
            </a:r>
            <a:r>
              <a:rPr lang="en-US" dirty="0"/>
              <a:t> Numbers of electrons are 10 (a), 200 (b), 6000 (c), 40000 (d), 140000 (e).</a:t>
            </a:r>
          </a:p>
          <a:p>
            <a:pPr algn="ctr"/>
            <a:r>
              <a:rPr lang="en-US" dirty="0"/>
              <a:t>(Provided with kind permission of Dr. </a:t>
            </a:r>
            <a:r>
              <a:rPr lang="en-US" dirty="0" err="1"/>
              <a:t>AkiraTonomura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295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34782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0" y="1050925"/>
            <a:ext cx="4572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Results of a </a:t>
            </a:r>
            <a:r>
              <a:rPr lang="en-US" sz="2400" dirty="0">
                <a:solidFill>
                  <a:srgbClr val="0000FF"/>
                </a:solidFill>
              </a:rPr>
              <a:t>double-slit-experiment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performed by Dr. A. </a:t>
            </a:r>
            <a:r>
              <a:rPr lang="en-US" dirty="0" err="1">
                <a:solidFill>
                  <a:prstClr val="black"/>
                </a:solidFill>
              </a:rPr>
              <a:t>Tonomura</a:t>
            </a:r>
            <a:r>
              <a:rPr lang="en-US" dirty="0">
                <a:solidFill>
                  <a:prstClr val="black"/>
                </a:solidFill>
              </a:rPr>
              <a:t> showing the </a:t>
            </a:r>
            <a:r>
              <a:rPr lang="en-US" b="1" i="1" u="sng" dirty="0">
                <a:solidFill>
                  <a:prstClr val="black"/>
                </a:solidFill>
              </a:rPr>
              <a:t>build-up</a:t>
            </a:r>
            <a:r>
              <a:rPr lang="en-US" dirty="0">
                <a:solidFill>
                  <a:prstClr val="black"/>
                </a:solidFill>
              </a:rPr>
              <a:t> of an interference pattern of </a:t>
            </a:r>
            <a:r>
              <a:rPr lang="en-US" b="1" i="1" u="sng" dirty="0">
                <a:solidFill>
                  <a:srgbClr val="FF0000"/>
                </a:solidFill>
              </a:rPr>
              <a:t>single electrons.</a:t>
            </a:r>
            <a:r>
              <a:rPr lang="en-US" dirty="0">
                <a:solidFill>
                  <a:prstClr val="black"/>
                </a:solidFill>
              </a:rPr>
              <a:t> Numbers of electrons are 10 (a), 200 (b), 6000 (c), 40000 (d), 140000 (e).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(Provided with kind permission of Dr. </a:t>
            </a:r>
            <a:r>
              <a:rPr lang="en-US" dirty="0" err="1">
                <a:solidFill>
                  <a:prstClr val="black"/>
                </a:solidFill>
              </a:rPr>
              <a:t>AkiraTonomura</a:t>
            </a:r>
            <a:r>
              <a:rPr lang="en-US" dirty="0">
                <a:solidFill>
                  <a:prstClr val="black"/>
                </a:solidFill>
              </a:rPr>
              <a:t>.)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72000" y="58674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Movies available at:</a:t>
            </a:r>
          </a:p>
          <a:p>
            <a:r>
              <a:rPr lang="en-US" sz="1400" dirty="0">
                <a:solidFill>
                  <a:prstClr val="black"/>
                </a:solidFill>
              </a:rPr>
              <a:t>http://www.hitachi.com/rd/research/em/movie.html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800600" y="3886200"/>
            <a:ext cx="384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 or photon interference is a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single particle phenomenon</a:t>
            </a:r>
            <a:r>
              <a:rPr lang="en-US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29C4C-6EA6-45AA-B268-4B9F5A1434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84401"/>
            <a:ext cx="674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</a:rPr>
              <a:t>Time dependent Schr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b="1" u="sng" dirty="0" smtClean="0">
                <a:solidFill>
                  <a:prstClr val="black"/>
                </a:solidFill>
              </a:rPr>
              <a:t>dinger Equation</a:t>
            </a:r>
            <a:endParaRPr lang="en-US" sz="28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655638" y="1346200"/>
          <a:ext cx="70516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4127400" imgH="799920" progId="Equation.3">
                  <p:embed/>
                </p:oleObj>
              </mc:Choice>
              <mc:Fallback>
                <p:oleObj name="Equation" r:id="rId3" imgW="4127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46200"/>
                        <a:ext cx="705167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869" y="2909837"/>
            <a:ext cx="815319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It says by inspection that the </a:t>
            </a:r>
            <a:r>
              <a:rPr lang="en-US" b="1" i="1" dirty="0" smtClean="0">
                <a:solidFill>
                  <a:prstClr val="black"/>
                </a:solidFill>
              </a:rPr>
              <a:t>future </a:t>
            </a:r>
            <a:r>
              <a:rPr lang="en-US" dirty="0" smtClean="0">
                <a:solidFill>
                  <a:prstClr val="black"/>
                </a:solidFill>
              </a:rPr>
              <a:t>of a quantum state is predicted, IF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one knows the wavefunction at a given time.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(we never do, except for very simple experiments)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All (non-relativistic) dynamics in nature are in principle described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by this simple equation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dirty="0" smtClean="0">
                <a:solidFill>
                  <a:prstClr val="black"/>
                </a:solidFill>
              </a:rPr>
              <a:t> Only limited by computer size and power.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96330"/>
            <a:ext cx="771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Below are videos of time dependent quantum computations of an electron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moving through single and  double slits.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slit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8800" y="3424824"/>
            <a:ext cx="3048000" cy="2286000"/>
          </a:xfrm>
          <a:prstGeom prst="rect">
            <a:avLst/>
          </a:prstGeom>
        </p:spPr>
      </p:pic>
      <p:pic>
        <p:nvPicPr>
          <p:cNvPr id="5" name="slit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5834" y="288667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69371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moving “particle” is described by a superposition of many sin and cos waves which  constructively interfere to give a spherical Gaussian probability near a certain point but destructively interfere everywhere else.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 Gaussian “wave packet” moves according to the kinetic energy given by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average frequency of the sin waves.  This is how Newton’s Laws emerge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from quantum theory.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440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Time dependent Schr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b="1" dirty="0" smtClean="0">
                <a:solidFill>
                  <a:prstClr val="black"/>
                </a:solidFill>
              </a:rPr>
              <a:t>dinger Equation  Applied to a </a:t>
            </a:r>
            <a:r>
              <a:rPr lang="en-US" b="1" dirty="0" smtClean="0">
                <a:solidFill>
                  <a:srgbClr val="FF0000"/>
                </a:solidFill>
              </a:rPr>
              <a:t>moving </a:t>
            </a:r>
            <a:r>
              <a:rPr lang="en-US" b="1" u="sng" dirty="0" smtClean="0">
                <a:solidFill>
                  <a:srgbClr val="FF0000"/>
                </a:solidFill>
              </a:rPr>
              <a:t>SINGLE</a:t>
            </a:r>
            <a:r>
              <a:rPr lang="en-US" b="1" dirty="0" smtClean="0">
                <a:solidFill>
                  <a:srgbClr val="FF0000"/>
                </a:solidFill>
              </a:rPr>
              <a:t> particle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498" y="265035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Large single slit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8965" y="5848921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Very small single slit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963" y="5110659"/>
            <a:ext cx="4903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demonstrates very well the uncertainty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principle, and the generation of kinetic energy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during the confinement while passing through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slit, resulting in large spreading of the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wavefunction after emerging from slit.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twoslit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2424112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79989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moving “particle” is described by a superposition of a great many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sin and </a:t>
            </a:r>
            <a:r>
              <a:rPr lang="en-US" dirty="0" err="1" smtClean="0">
                <a:solidFill>
                  <a:prstClr val="black"/>
                </a:solidFill>
              </a:rPr>
              <a:t>cos</a:t>
            </a:r>
            <a:r>
              <a:rPr lang="en-US" dirty="0" smtClean="0">
                <a:solidFill>
                  <a:prstClr val="black"/>
                </a:solidFill>
              </a:rPr>
              <a:t> waves which constructively interfere to give a Gaussian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probability near a certain point but destructively interfere everywhere else.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 Gaussian “wave packet” moves according to the kinetic energy given by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average frequency of the sin waves.  This is how Newton’s Laws emerge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from quantum theory.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6" y="3200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Slits CLOSE together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twoslit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600200"/>
            <a:ext cx="5486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26" y="3200400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Slits FAR apart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8823" b="16471"/>
          <a:stretch/>
        </p:blipFill>
        <p:spPr>
          <a:xfrm>
            <a:off x="838200" y="1371600"/>
            <a:ext cx="7467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20040" y="1143000"/>
            <a:ext cx="867156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</a:rPr>
              <a:t>Richard Feynman lecturing to a lay audience at Cornell, </a:t>
            </a:r>
            <a:r>
              <a:rPr lang="en-US" sz="2800" b="1" i="1" dirty="0">
                <a:latin typeface="Times New Roman" pitchFamily="18" charset="0"/>
              </a:rPr>
              <a:t>circa.</a:t>
            </a:r>
            <a:r>
              <a:rPr lang="en-US" sz="2800" b="1" dirty="0">
                <a:latin typeface="Times New Roman" pitchFamily="18" charset="0"/>
              </a:rPr>
              <a:t> 1965:</a:t>
            </a:r>
          </a:p>
          <a:p>
            <a:pPr marL="342891" indent="-34289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“There was a time when the newspapers said that only twelve men understood the theory of relativity.</a:t>
            </a:r>
          </a:p>
          <a:p>
            <a:pPr marL="342891" indent="-34289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I do not believe there ever was such a time... </a:t>
            </a:r>
          </a:p>
          <a:p>
            <a:pPr marL="342891" indent="-34289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After they read the paper, quite a lot of people understood the theory of relativity... On the other hand, I think it is safe to say that </a:t>
            </a:r>
          </a:p>
          <a:p>
            <a:pPr marL="342891" indent="-342891">
              <a:spcBef>
                <a:spcPct val="20000"/>
              </a:spcBef>
            </a:pPr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no one “understands” quantum mechanics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...  </a:t>
            </a:r>
          </a:p>
          <a:p>
            <a:pPr marL="342891" indent="-342891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Do not keep saying to your self “But how can it be like that?”, because you will get “down the drain” into a blind alley from which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nobody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has yet escaped. 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NOBODY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KNOWS HOW IT CAN BE LIKE THAT. “ </a:t>
            </a:r>
          </a:p>
          <a:p>
            <a:pPr marL="342891" indent="-34289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	--Richard P. Feynman </a:t>
            </a:r>
          </a:p>
          <a:p>
            <a:pPr marL="342891" indent="-342891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Chapter 6, 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</a:rPr>
              <a:t>The Character of Physical Law,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23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itchFamily="18" charset="0"/>
              </a:rPr>
              <a:t>rd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Printing, 1998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				</a:t>
            </a:r>
          </a:p>
          <a:p>
            <a:pPr marL="342891" indent="-342891"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endParaRPr lang="en-US" dirty="0">
              <a:latin typeface="Times New Roman" pitchFamily="18" charset="0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dirty="0"/>
              <a:t> </a:t>
            </a:r>
          </a:p>
          <a:p>
            <a:pPr marL="342891" indent="-342891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5208" y="352512"/>
            <a:ext cx="836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/>
              <a:t>Understanding Quantum Mechanics?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7346" y="3"/>
            <a:ext cx="1138453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chmy361 Lec46</a:t>
            </a:r>
          </a:p>
          <a:p>
            <a:r>
              <a:rPr lang="en-US" sz="1051" dirty="0"/>
              <a:t>Mon 2dec12</a:t>
            </a:r>
          </a:p>
        </p:txBody>
      </p:sp>
    </p:spTree>
    <p:extLst>
      <p:ext uri="{BB962C8B-B14F-4D97-AF65-F5344CB8AC3E}">
        <p14:creationId xmlns:p14="http://schemas.microsoft.com/office/powerpoint/2010/main" val="3004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071898" cy="5349875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1828800" y="228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http://www-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lpl.univ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-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paris13.fr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/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icap2012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/docs/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Juffmann_poster.pdf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3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6985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www.youtube.com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/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watch?v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=</a:t>
            </a:r>
            <a:r>
              <a:rPr lang="en-US" dirty="0" err="1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NUS6_S1KzC8</a:t>
            </a:r>
            <a:r>
              <a:rPr lang="en-US" dirty="0">
                <a:solidFill>
                  <a:srgbClr val="800080"/>
                </a:solidFill>
                <a:latin typeface="Arial" panose="020B0604020202020204" pitchFamily="34" charset="0"/>
                <a:hlinkClick r:id="rId4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16467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88" y="209549"/>
            <a:ext cx="5588112" cy="66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15445"/>
            <a:ext cx="5508269" cy="3752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1500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other words, </a:t>
            </a:r>
            <a:r>
              <a:rPr lang="en-US" b="1" dirty="0"/>
              <a:t>h </a:t>
            </a:r>
            <a:r>
              <a:rPr lang="en-US" dirty="0"/>
              <a:t>is an </a:t>
            </a:r>
            <a:r>
              <a:rPr lang="en-US" b="1" i="1" u="sng" dirty="0">
                <a:solidFill>
                  <a:srgbClr val="FF0000"/>
                </a:solidFill>
              </a:rPr>
              <a:t>experimentally derived </a:t>
            </a:r>
            <a:r>
              <a:rPr lang="en-US" dirty="0"/>
              <a:t>constant.</a:t>
            </a:r>
          </a:p>
          <a:p>
            <a:r>
              <a:rPr lang="en-US" dirty="0"/>
              <a:t>No theory predicts 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3990918"/>
            <a:ext cx="75833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Around </a:t>
            </a:r>
            <a:r>
              <a:rPr lang="en-US" b="1" dirty="0" smtClean="0"/>
              <a:t>1905</a:t>
            </a:r>
            <a:r>
              <a:rPr lang="en-US" sz="1400" dirty="0"/>
              <a:t>, Max Planck was working hard on trying to understand this behavior.</a:t>
            </a:r>
          </a:p>
          <a:p>
            <a:r>
              <a:rPr lang="en-US" sz="1400" dirty="0"/>
              <a:t>Classical mechanics </a:t>
            </a:r>
            <a:r>
              <a:rPr lang="en-US" sz="1400" b="1" dirty="0"/>
              <a:t>worked fine at the LONG </a:t>
            </a:r>
            <a:r>
              <a:rPr lang="en-US" sz="1400" dirty="0"/>
              <a:t>wavelengths but </a:t>
            </a:r>
            <a:r>
              <a:rPr lang="en-US" sz="1600" b="1" dirty="0"/>
              <a:t>NOT</a:t>
            </a:r>
            <a:r>
              <a:rPr lang="en-US" sz="1400" dirty="0"/>
              <a:t> at short wavelengths.</a:t>
            </a:r>
          </a:p>
          <a:p>
            <a:endParaRPr lang="en-US" sz="1200" dirty="0"/>
          </a:p>
          <a:p>
            <a:r>
              <a:rPr lang="en-US" sz="1400" dirty="0"/>
              <a:t>Planck found that if energy of matter was quantized  so that 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E = 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  = </a:t>
            </a:r>
            <a:r>
              <a:rPr lang="en-US" sz="2000" b="1" i="1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c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/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600" b="1" dirty="0"/>
              <a:t>then classical mechanics predicted the curves perfectly!!!!</a:t>
            </a:r>
            <a:endParaRPr lang="en-US" sz="12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3" y="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361 </a:t>
            </a:r>
            <a:r>
              <a:rPr lang="en-US" sz="1100" dirty="0" err="1"/>
              <a:t>Lec</a:t>
            </a:r>
            <a:r>
              <a:rPr lang="en-US" sz="1100" dirty="0"/>
              <a:t> 42</a:t>
            </a:r>
          </a:p>
          <a:p>
            <a:r>
              <a:rPr lang="en-US" sz="1100" dirty="0"/>
              <a:t>Mon, </a:t>
            </a:r>
            <a:r>
              <a:rPr lang="en-US" sz="1100" dirty="0" err="1"/>
              <a:t>16nov15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32312" y="5283371"/>
            <a:ext cx="861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Planck </a:t>
            </a:r>
            <a:r>
              <a:rPr lang="en-US" b="1" u="sng" dirty="0" smtClean="0"/>
              <a:t>varied</a:t>
            </a:r>
            <a:r>
              <a:rPr lang="en-US" dirty="0" smtClean="0"/>
              <a:t> </a:t>
            </a:r>
            <a:r>
              <a:rPr lang="en-US" b="1" i="1" dirty="0" smtClean="0"/>
              <a:t>h</a:t>
            </a:r>
            <a:r>
              <a:rPr lang="en-US" dirty="0" smtClean="0"/>
              <a:t> and found that </a:t>
            </a:r>
            <a:r>
              <a:rPr lang="en-US" b="1" i="1" dirty="0" smtClean="0"/>
              <a:t>6.62 x 10</a:t>
            </a:r>
            <a:r>
              <a:rPr lang="en-US" b="1" i="1" baseline="30000" dirty="0" smtClean="0"/>
              <a:t>-34</a:t>
            </a:r>
            <a:r>
              <a:rPr lang="en-US" b="1" i="1" dirty="0" smtClean="0"/>
              <a:t> gave a perfect match to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1" y="533403"/>
            <a:ext cx="79944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was born the  </a:t>
            </a:r>
            <a:r>
              <a:rPr lang="en-US" b="1" u="sng" dirty="0" smtClean="0"/>
              <a:t>FIRST QUANTUM CONCEPT:  </a:t>
            </a:r>
            <a:r>
              <a:rPr lang="en-US" b="1" dirty="0" smtClean="0">
                <a:solidFill>
                  <a:srgbClr val="FF0000"/>
                </a:solidFill>
              </a:rPr>
              <a:t>Energy is quantized!</a:t>
            </a:r>
          </a:p>
          <a:p>
            <a:endParaRPr lang="en-US" dirty="0" smtClean="0"/>
          </a:p>
          <a:p>
            <a:r>
              <a:rPr lang="en-US" dirty="0" smtClean="0"/>
              <a:t>Classical thinking does not work for light.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E = 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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structure of the atom were known in 1905 this would have been</a:t>
            </a:r>
          </a:p>
          <a:p>
            <a:r>
              <a:rPr lang="en-US" dirty="0" smtClean="0"/>
              <a:t>much more evident.  </a:t>
            </a:r>
          </a:p>
          <a:p>
            <a:endParaRPr lang="en-US" dirty="0"/>
          </a:p>
          <a:p>
            <a:r>
              <a:rPr lang="en-US" dirty="0" smtClean="0"/>
              <a:t>The mystery could be stated as a very striking problem obvious to chemists.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THE ELECTRON WILL NOT FALL TO THE NUCLEUS!!!</a:t>
            </a:r>
          </a:p>
          <a:p>
            <a:r>
              <a:rPr lang="en-US" b="1" dirty="0"/>
              <a:t>despite ENORMOUS Coulomb force.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713" y="3733802"/>
            <a:ext cx="2616515" cy="26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1" y="3733802"/>
            <a:ext cx="3506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lowest</a:t>
            </a:r>
            <a:r>
              <a:rPr lang="en-US" dirty="0"/>
              <a:t> energy</a:t>
            </a:r>
          </a:p>
          <a:p>
            <a:r>
              <a:rPr lang="en-US" dirty="0"/>
              <a:t>state (1s orbital) of the hydrogen</a:t>
            </a:r>
          </a:p>
          <a:p>
            <a:r>
              <a:rPr lang="en-US" dirty="0"/>
              <a:t>atom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   +		-</a:t>
            </a:r>
          </a:p>
          <a:p>
            <a:r>
              <a:rPr lang="en-US" dirty="0"/>
              <a:t>  proton         electron	</a:t>
            </a: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5288340"/>
            <a:ext cx="51053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FF"/>
                </a:solidFill>
              </a:rPr>
              <a:t> Probability slice through the 1s orbital. The blue line is the square of the wavefunction (orbital). 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eaLnBrk="0" hangingPunct="0"/>
            <a:endParaRPr lang="en-US" sz="1600" b="1" dirty="0">
              <a:solidFill>
                <a:srgbClr val="0000FF"/>
              </a:solidFill>
            </a:endParaRPr>
          </a:p>
          <a:p>
            <a:pPr eaLnBrk="0" hangingPunct="0"/>
            <a:r>
              <a:rPr lang="en-US" sz="1600" b="1" dirty="0"/>
              <a:t>Most probable point is AT NUCLEUS.</a:t>
            </a:r>
          </a:p>
          <a:p>
            <a:pPr eaLnBrk="0" hangingPunct="0"/>
            <a:r>
              <a:rPr lang="en-US" sz="1600" b="1" dirty="0">
                <a:solidFill>
                  <a:srgbClr val="0000FF"/>
                </a:solidFill>
              </a:rPr>
              <a:t>Most probable </a:t>
            </a:r>
            <a:r>
              <a:rPr lang="en-US" sz="1600" b="1" dirty="0" smtClean="0">
                <a:solidFill>
                  <a:srgbClr val="0000FF"/>
                </a:solidFill>
              </a:rPr>
              <a:t>DISTANCE is </a:t>
            </a:r>
            <a:r>
              <a:rPr lang="en-US" sz="1600" b="1" dirty="0">
                <a:solidFill>
                  <a:srgbClr val="0000FF"/>
                </a:solidFill>
              </a:rPr>
              <a:t>AT </a:t>
            </a:r>
            <a:r>
              <a:rPr lang="en-US" sz="1600" b="1" dirty="0" smtClean="0">
                <a:solidFill>
                  <a:srgbClr val="0000FF"/>
                </a:solidFill>
              </a:rPr>
              <a:t>Bohr radius</a:t>
            </a:r>
            <a:endParaRPr lang="en-US" sz="1600" b="1" dirty="0">
              <a:solidFill>
                <a:srgbClr val="0000FF"/>
              </a:solidFill>
            </a:endParaRPr>
          </a:p>
          <a:p>
            <a:pPr eaLnBrk="0" hangingPunct="0"/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361Lec44-QuantumBehavior_Page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3" y="76200"/>
            <a:ext cx="530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E885B-C7A4-4487-ADED-A72084C7EF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742936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Quantum Behavior &amp; Quantum Mechanics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Applies to EVERYTHING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6842" y="1797247"/>
            <a:ext cx="6853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most evident for particles with mass equal or less than proton</a:t>
            </a:r>
          </a:p>
          <a:p>
            <a:endParaRPr lang="en-US" dirty="0"/>
          </a:p>
          <a:p>
            <a:r>
              <a:rPr lang="en-US" dirty="0" smtClean="0"/>
              <a:t>Absolutely NECESSARY for electrons and light (photons),</a:t>
            </a:r>
          </a:p>
          <a:p>
            <a:endParaRPr lang="en-US" dirty="0"/>
          </a:p>
          <a:p>
            <a:r>
              <a:rPr lang="en-US" dirty="0" smtClean="0"/>
              <a:t>which are neither particles or waves;  </a:t>
            </a:r>
          </a:p>
          <a:p>
            <a:r>
              <a:rPr lang="en-US" dirty="0" smtClean="0"/>
              <a:t>there is nothing like them in the macroscopic world !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47622"/>
            <a:ext cx="8533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Thus, Quantum Mechanics cannot be “understood” in the usual sense</a:t>
            </a:r>
            <a:r>
              <a:rPr lang="en-US" b="1" i="1" dirty="0" smtClean="0"/>
              <a:t>—not even</a:t>
            </a:r>
          </a:p>
          <a:p>
            <a:r>
              <a:rPr lang="en-US" b="1" i="1" dirty="0" smtClean="0"/>
              <a:t>by the world’s greatest minds.</a:t>
            </a:r>
          </a:p>
          <a:p>
            <a:endParaRPr lang="en-US" dirty="0"/>
          </a:p>
          <a:p>
            <a:r>
              <a:rPr lang="en-US" dirty="0" smtClean="0"/>
              <a:t>Quantum Mechanics was </a:t>
            </a:r>
            <a:r>
              <a:rPr lang="en-US" b="1" i="1" u="sng" dirty="0" smtClean="0">
                <a:solidFill>
                  <a:srgbClr val="FF0000"/>
                </a:solidFill>
              </a:rPr>
              <a:t>discovered</a:t>
            </a:r>
            <a:r>
              <a:rPr lang="en-US" dirty="0" smtClean="0"/>
              <a:t>—NOT derived</a:t>
            </a:r>
          </a:p>
          <a:p>
            <a:endParaRPr lang="en-US" dirty="0"/>
          </a:p>
          <a:p>
            <a:r>
              <a:rPr lang="en-US" dirty="0" smtClean="0"/>
              <a:t>Newton’s Laws, however, </a:t>
            </a:r>
            <a:r>
              <a:rPr lang="en-US" b="1" u="sng" dirty="0" smtClean="0"/>
              <a:t>CAN</a:t>
            </a:r>
            <a:r>
              <a:rPr lang="en-US" dirty="0" smtClean="0"/>
              <a:t> be derived from quantum mechanics</a:t>
            </a:r>
          </a:p>
          <a:p>
            <a:endParaRPr lang="en-US" dirty="0"/>
          </a:p>
          <a:p>
            <a:r>
              <a:rPr lang="en-US" dirty="0" smtClean="0"/>
              <a:t>Quantum Mechanics has </a:t>
            </a:r>
            <a:r>
              <a:rPr lang="en-US" b="1" i="1" u="sng" dirty="0" smtClean="0">
                <a:solidFill>
                  <a:srgbClr val="FF0000"/>
                </a:solidFill>
              </a:rPr>
              <a:t>never failed </a:t>
            </a:r>
            <a:r>
              <a:rPr lang="en-US" dirty="0" smtClean="0"/>
              <a:t>to agree with experiment—yet.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31488"/>
            <a:ext cx="460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Quantum Concepts</a:t>
            </a:r>
            <a:endParaRPr 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30362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1. Planck         1905         Quantization of Energy                        </a:t>
            </a:r>
            <a:r>
              <a:rPr lang="en-US" dirty="0" smtClean="0">
                <a:sym typeface="Symbol" panose="05050102010706020507" pitchFamily="18" charset="2"/>
              </a:rPr>
              <a:t>E = h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/>
              <a:t>2. Einstein       1905         Particle Nature of Light                         </a:t>
            </a:r>
            <a:r>
              <a:rPr lang="en-US" dirty="0">
                <a:sym typeface="Symbol" panose="05050102010706020507" pitchFamily="18" charset="2"/>
              </a:rPr>
              <a:t>p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= </a:t>
            </a:r>
            <a:r>
              <a:rPr lang="en-US" dirty="0" smtClean="0">
                <a:sym typeface="Symbol" panose="05050102010706020507" pitchFamily="18" charset="2"/>
              </a:rPr>
              <a:t>h/</a:t>
            </a:r>
          </a:p>
          <a:p>
            <a:r>
              <a:rPr lang="en-US" dirty="0" smtClean="0"/>
              <a:t>   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 err="1" smtClean="0"/>
              <a:t>DeBroglie</a:t>
            </a:r>
            <a:r>
              <a:rPr lang="en-US" dirty="0" smtClean="0"/>
              <a:t>  ~1920        Wave     Nature of Particles                   </a:t>
            </a:r>
            <a:r>
              <a:rPr lang="en-US" dirty="0" smtClean="0">
                <a:sym typeface="Symbol" panose="05050102010706020507" pitchFamily="18" charset="2"/>
              </a:rPr>
              <a:t> = h/p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4. Bohr           ~1920         </a:t>
            </a:r>
            <a:r>
              <a:rPr lang="en-US" dirty="0"/>
              <a:t>Quantization </a:t>
            </a:r>
            <a:r>
              <a:rPr lang="en-US" dirty="0" smtClean="0"/>
              <a:t>of                   </a:t>
            </a:r>
            <a:r>
              <a:rPr lang="en-US" dirty="0" err="1" smtClean="0"/>
              <a:t>L</a:t>
            </a:r>
            <a:r>
              <a:rPr lang="en-US" baseline="30000" dirty="0" err="1" smtClean="0"/>
              <a:t>2</a:t>
            </a:r>
            <a:r>
              <a:rPr lang="en-US" dirty="0" smtClean="0"/>
              <a:t> = l(</a:t>
            </a:r>
            <a:r>
              <a:rPr lang="en-US" dirty="0" err="1" smtClean="0"/>
              <a:t>l+1</a:t>
            </a:r>
            <a:r>
              <a:rPr lang="en-US" dirty="0" smtClean="0"/>
              <a:t>) (h/2</a:t>
            </a:r>
            <a:r>
              <a:rPr lang="en-US" dirty="0" smtClean="0">
                <a:sym typeface="Symbol" panose="05050102010706020507" pitchFamily="18" charset="2"/>
              </a:rPr>
              <a:t>)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; 			                      Angular Momentum              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 (h/2</a:t>
            </a:r>
            <a:r>
              <a:rPr lang="en-US" dirty="0">
                <a:sym typeface="Symbol" panose="05050102010706020507" pitchFamily="18" charset="2"/>
              </a:rPr>
              <a:t>)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</a:t>
            </a:r>
            <a:r>
              <a:rPr lang="en-US" dirty="0" err="1" smtClean="0"/>
              <a:t>2L+1</a:t>
            </a:r>
            <a:r>
              <a:rPr lang="en-US" dirty="0" smtClean="0"/>
              <a:t> m values from –L to +L       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5</a:t>
            </a:r>
            <a:r>
              <a:rPr lang="en-US" dirty="0" smtClean="0"/>
              <a:t>. Heisenberg ~1925        Uncertainty Principle           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 smtClean="0">
                <a:sym typeface="Symbol" panose="05050102010706020507" pitchFamily="18" charset="2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x  </a:t>
            </a:r>
            <a:r>
              <a:rPr lang="en-US" b="1" dirty="0" smtClean="0">
                <a:sym typeface="Symbol" panose="05050102010706020507" pitchFamily="18" charset="2"/>
              </a:rPr>
              <a:t></a:t>
            </a:r>
            <a:r>
              <a:rPr lang="en-US" dirty="0" smtClean="0"/>
              <a:t>  h 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3637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Who</a:t>
            </a:r>
            <a:r>
              <a:rPr lang="en-US" sz="2400" b="1" dirty="0" smtClean="0"/>
              <a:t>     </a:t>
            </a:r>
            <a:r>
              <a:rPr lang="en-US" sz="2400" b="1" u="sng" dirty="0" smtClean="0"/>
              <a:t>When</a:t>
            </a:r>
            <a:r>
              <a:rPr lang="en-US" sz="2400" b="1" dirty="0" smtClean="0"/>
              <a:t>             </a:t>
            </a:r>
            <a:r>
              <a:rPr lang="en-US" sz="2400" b="1" u="sng" dirty="0" smtClean="0"/>
              <a:t>What</a:t>
            </a:r>
            <a:r>
              <a:rPr lang="en-US" sz="2400" b="1" dirty="0" smtClean="0"/>
              <a:t>                         </a:t>
            </a:r>
            <a:r>
              <a:rPr lang="en-US" sz="2400" b="1" u="sng" dirty="0" smtClean="0"/>
              <a:t>Equation</a:t>
            </a:r>
            <a:r>
              <a:rPr lang="en-US" sz="2400" b="1" dirty="0" smtClean="0"/>
              <a:t>         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39041" y="5000515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or: </a:t>
            </a:r>
            <a:r>
              <a:rPr lang="en-US" dirty="0">
                <a:solidFill>
                  <a:srgbClr val="FF0000"/>
                </a:solidFill>
              </a:rPr>
              <a:t>“why the electron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fall into the nucleus”</a:t>
            </a:r>
          </a:p>
          <a:p>
            <a:r>
              <a:rPr lang="en-US" dirty="0" smtClean="0"/>
              <a:t>i.e., the concept of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ZERO POINT ENERGY</a:t>
            </a:r>
          </a:p>
        </p:txBody>
      </p:sp>
    </p:spTree>
    <p:extLst>
      <p:ext uri="{BB962C8B-B14F-4D97-AF65-F5344CB8AC3E}">
        <p14:creationId xmlns:p14="http://schemas.microsoft.com/office/powerpoint/2010/main" val="34444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DE252-3CCC-440F-9DDF-62E6D9D906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4" y="4527280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H of chemical reactions is equal to the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change in quantum zero point</a:t>
            </a:r>
            <a:r>
              <a:rPr lang="en-US" b="1" dirty="0" smtClean="0">
                <a:solidFill>
                  <a:srgbClr val="FF0000"/>
                </a:solidFill>
              </a:rPr>
              <a:t> energy</a:t>
            </a:r>
            <a:r>
              <a:rPr lang="en-US" dirty="0" smtClean="0"/>
              <a:t> at 0 Kelvin, and is only slightly different at room temperature due to heat capacity differences.</a:t>
            </a:r>
          </a:p>
          <a:p>
            <a:endParaRPr lang="en-US" dirty="0" smtClean="0"/>
          </a:p>
          <a:p>
            <a:r>
              <a:rPr lang="en-US" sz="1400" dirty="0"/>
              <a:t>The mysterious </a:t>
            </a:r>
            <a:r>
              <a:rPr lang="en-US" sz="1400" b="1" dirty="0"/>
              <a:t>“DARK ENERGY”</a:t>
            </a:r>
            <a:r>
              <a:rPr lang="en-US" sz="1400" dirty="0"/>
              <a:t> that is apparently causing the acceleration of  expansion of the Universe is most discussed as </a:t>
            </a:r>
            <a:r>
              <a:rPr lang="en-US" sz="1400" b="1" dirty="0"/>
              <a:t>quantum zero point energy</a:t>
            </a:r>
            <a:r>
              <a:rPr lang="en-US" sz="1400" dirty="0"/>
              <a:t> (of gravity, for which there is no quantum theory yet.)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8428"/>
            <a:ext cx="8763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on </a:t>
            </a:r>
            <a:r>
              <a:rPr lang="en-US" sz="2800" b="1" dirty="0"/>
              <a:t>zero point energy</a:t>
            </a:r>
            <a:r>
              <a:rPr lang="en-US" dirty="0" smtClean="0"/>
              <a:t> and uncertainty principle 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   Zero point kinetic energy</a:t>
            </a:r>
            <a:r>
              <a:rPr lang="en-US" dirty="0" smtClean="0"/>
              <a:t> is 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/(m Δx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where h = Planck’s constant, m = mass, and </a:t>
            </a:r>
            <a:r>
              <a:rPr lang="en-US" dirty="0" err="1" smtClean="0"/>
              <a:t>Δx</a:t>
            </a:r>
            <a:r>
              <a:rPr lang="en-US" dirty="0" smtClean="0"/>
              <a:t> is the length of the region to which the particle is </a:t>
            </a:r>
            <a:r>
              <a:rPr lang="en-US" dirty="0" smtClean="0">
                <a:solidFill>
                  <a:srgbClr val="FF0000"/>
                </a:solidFill>
              </a:rPr>
              <a:t>confined</a:t>
            </a:r>
            <a:r>
              <a:rPr lang="en-US" dirty="0" smtClean="0"/>
              <a:t>.  For example, as a nucleus pulls an electron close, the zero-point energy increases and </a:t>
            </a:r>
            <a:r>
              <a:rPr lang="en-US" b="1" i="1" dirty="0" smtClean="0">
                <a:solidFill>
                  <a:srgbClr val="FF0000"/>
                </a:solidFill>
              </a:rPr>
              <a:t>the electron will not fall to the nucleus</a:t>
            </a:r>
            <a:r>
              <a:rPr lang="en-US" dirty="0" smtClean="0"/>
              <a:t>. (It is as if the small things like electrons "</a:t>
            </a:r>
            <a:r>
              <a:rPr lang="en-US" dirty="0" smtClean="0">
                <a:solidFill>
                  <a:srgbClr val="FF0000"/>
                </a:solidFill>
              </a:rPr>
              <a:t>refuse" to be localized</a:t>
            </a:r>
            <a:r>
              <a:rPr lang="en-US" dirty="0" smtClean="0"/>
              <a:t>.) </a:t>
            </a:r>
          </a:p>
          <a:p>
            <a:endParaRPr lang="en-US" b="1" dirty="0" smtClean="0"/>
          </a:p>
          <a:p>
            <a:r>
              <a:rPr lang="en-US" b="1" dirty="0" smtClean="0"/>
              <a:t>Note:</a:t>
            </a:r>
            <a:r>
              <a:rPr lang="en-US" dirty="0" smtClean="0"/>
              <a:t> </a:t>
            </a:r>
            <a:r>
              <a:rPr lang="en-US" b="1" dirty="0" err="1"/>
              <a:t>h</a:t>
            </a:r>
            <a:r>
              <a:rPr lang="en-US" b="1" baseline="30000" dirty="0" err="1"/>
              <a:t>2</a:t>
            </a:r>
            <a:r>
              <a:rPr lang="en-US" b="1" dirty="0"/>
              <a:t> </a:t>
            </a:r>
            <a:r>
              <a:rPr lang="en-US" b="1" dirty="0" smtClean="0"/>
              <a:t>= </a:t>
            </a:r>
            <a:r>
              <a:rPr lang="en-US" b="1" dirty="0" err="1" smtClean="0"/>
              <a:t>J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s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 = </a:t>
            </a:r>
            <a:r>
              <a:rPr lang="en-US" b="1" dirty="0" err="1" smtClean="0"/>
              <a:t>kg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m</a:t>
            </a:r>
            <a:r>
              <a:rPr lang="en-US" b="1" baseline="30000" dirty="0" err="1" smtClean="0"/>
              <a:t>4</a:t>
            </a:r>
            <a:r>
              <a:rPr lang="en-US" b="1" dirty="0" err="1" smtClean="0"/>
              <a:t>s</a:t>
            </a:r>
            <a:r>
              <a:rPr lang="en-US" b="1" baseline="30000" dirty="0" smtClean="0"/>
              <a:t>-4</a:t>
            </a:r>
            <a:r>
              <a:rPr lang="en-US" b="1" dirty="0" smtClean="0"/>
              <a:t> </a:t>
            </a:r>
            <a:r>
              <a:rPr lang="en-US" b="1" dirty="0" err="1" smtClean="0"/>
              <a:t>s</a:t>
            </a:r>
            <a:r>
              <a:rPr lang="en-US" b="1" baseline="30000" dirty="0" err="1" smtClean="0"/>
              <a:t>2</a:t>
            </a:r>
            <a:r>
              <a:rPr lang="en-US" b="1" baseline="30000" dirty="0" smtClean="0"/>
              <a:t> </a:t>
            </a:r>
            <a:r>
              <a:rPr lang="en-US" b="1" dirty="0" smtClean="0"/>
              <a:t>, so </a:t>
            </a:r>
            <a:r>
              <a:rPr lang="en-US" b="1" dirty="0" err="1">
                <a:solidFill>
                  <a:srgbClr val="FF0000"/>
                </a:solidFill>
              </a:rPr>
              <a:t>h</a:t>
            </a:r>
            <a:r>
              <a:rPr lang="en-US" b="1" baseline="30000" dirty="0" err="1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/(m </a:t>
            </a:r>
            <a:r>
              <a:rPr lang="en-US" b="1" dirty="0" err="1">
                <a:solidFill>
                  <a:srgbClr val="FF0000"/>
                </a:solidFill>
              </a:rPr>
              <a:t>Δx</a:t>
            </a:r>
            <a:r>
              <a:rPr lang="en-US" b="1" baseline="30000" dirty="0" err="1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b="1" dirty="0" err="1"/>
              <a:t>kg</a:t>
            </a:r>
            <a:r>
              <a:rPr lang="en-US" b="1" baseline="30000" dirty="0" err="1"/>
              <a:t>2</a:t>
            </a:r>
            <a:r>
              <a:rPr lang="en-US" b="1" dirty="0"/>
              <a:t> </a:t>
            </a:r>
            <a:r>
              <a:rPr lang="en-US" b="1" dirty="0" err="1" smtClean="0"/>
              <a:t>m</a:t>
            </a:r>
            <a:r>
              <a:rPr lang="en-US" b="1" baseline="30000" dirty="0" err="1" smtClean="0"/>
              <a:t>4</a:t>
            </a:r>
            <a:r>
              <a:rPr lang="en-US" b="1" dirty="0" err="1" smtClean="0"/>
              <a:t>s</a:t>
            </a:r>
            <a:r>
              <a:rPr lang="en-US" b="1" baseline="30000" dirty="0" smtClean="0"/>
              <a:t>-2</a:t>
            </a:r>
            <a:r>
              <a:rPr lang="en-US" b="1" dirty="0" smtClean="0"/>
              <a:t> /(</a:t>
            </a:r>
            <a:r>
              <a:rPr lang="en-US" b="1" dirty="0" err="1" smtClean="0"/>
              <a:t>kgm</a:t>
            </a:r>
            <a:r>
              <a:rPr lang="en-US" b="1" baseline="30000" dirty="0" err="1" smtClean="0"/>
              <a:t>2</a:t>
            </a:r>
            <a:r>
              <a:rPr lang="en-US" b="1" dirty="0" smtClean="0"/>
              <a:t>) = kg </a:t>
            </a:r>
            <a:r>
              <a:rPr lang="en-US" b="1" dirty="0" err="1" smtClean="0"/>
              <a:t>m</a:t>
            </a:r>
            <a:r>
              <a:rPr lang="en-US" b="1" baseline="30000" dirty="0" err="1" smtClean="0"/>
              <a:t>2</a:t>
            </a:r>
            <a:r>
              <a:rPr lang="en-US" b="1" dirty="0" err="1" smtClean="0"/>
              <a:t>s</a:t>
            </a:r>
            <a:r>
              <a:rPr lang="en-US" b="1" baseline="30000" dirty="0" smtClean="0"/>
              <a:t>-2</a:t>
            </a:r>
            <a:r>
              <a:rPr lang="en-US" b="1" dirty="0" smtClean="0"/>
              <a:t> = J</a:t>
            </a:r>
            <a:endParaRPr lang="en-US" b="1" dirty="0"/>
          </a:p>
          <a:p>
            <a:endParaRPr lang="en-US" b="1" dirty="0" smtClean="0"/>
          </a:p>
          <a:p>
            <a:r>
              <a:rPr lang="en-US" b="1" u="sng" dirty="0" smtClean="0"/>
              <a:t>Heisenberg Uncertainty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dirty="0" err="1" smtClean="0"/>
              <a:t>Δx</a:t>
            </a:r>
            <a:r>
              <a:rPr lang="en-US" dirty="0" smtClean="0"/>
              <a:t> </a:t>
            </a:r>
            <a:r>
              <a:rPr lang="en-US" dirty="0" err="1" smtClean="0"/>
              <a:t>Δp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</a:t>
            </a:r>
            <a:r>
              <a:rPr lang="en-US" b="1" dirty="0" smtClean="0"/>
              <a:t> </a:t>
            </a:r>
            <a:r>
              <a:rPr lang="en-US" dirty="0" smtClean="0"/>
              <a:t>h , i.e., product of uncertainty in x and uncertainty in momentum is about = h.  </a:t>
            </a:r>
          </a:p>
        </p:txBody>
      </p:sp>
    </p:spTree>
    <p:extLst>
      <p:ext uri="{BB962C8B-B14F-4D97-AF65-F5344CB8AC3E}">
        <p14:creationId xmlns:p14="http://schemas.microsoft.com/office/powerpoint/2010/main" val="260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252A9-8E4B-4315-B67E-2F977D2532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388" y="2590800"/>
            <a:ext cx="7314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equation was </a:t>
            </a:r>
            <a:r>
              <a:rPr lang="en-US" b="1" dirty="0" smtClean="0">
                <a:solidFill>
                  <a:srgbClr val="FF0000"/>
                </a:solidFill>
              </a:rPr>
              <a:t>DISCOVERED</a:t>
            </a:r>
            <a:r>
              <a:rPr lang="en-US" dirty="0" smtClean="0"/>
              <a:t>, not derived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Schrodinger </a:t>
            </a:r>
            <a:r>
              <a:rPr lang="en-US" b="1" dirty="0" smtClean="0">
                <a:solidFill>
                  <a:srgbClr val="FF0000"/>
                </a:solidFill>
              </a:rPr>
              <a:t>did not know what to make of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</a:t>
            </a:r>
            <a:r>
              <a:rPr lang="en-US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 when he published</a:t>
            </a:r>
          </a:p>
          <a:p>
            <a:r>
              <a:rPr lang="en-US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   his equation.  Everyone knew it was important because</a:t>
            </a:r>
          </a:p>
          <a:p>
            <a:r>
              <a:rPr lang="en-US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the equation gave all the correct energies for the “well behaved”</a:t>
            </a:r>
          </a:p>
          <a:p>
            <a:r>
              <a:rPr lang="en-US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solutions.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Also was immediately shown that Newton’s Laws could be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derived from the Schrodinger Eq.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(but not the other way around)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22344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THEN CAME THE Schr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dirty="0" smtClean="0"/>
              <a:t>dinger Equation (1926)</a:t>
            </a:r>
            <a:endParaRPr lang="en-US" sz="2400" dirty="0" smtClean="0"/>
          </a:p>
          <a:p>
            <a:r>
              <a:rPr lang="en-US" sz="2400" dirty="0" smtClean="0"/>
              <a:t>which says all of the above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7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35324</TotalTime>
  <Words>1387</Words>
  <Application>Microsoft Office PowerPoint</Application>
  <PresentationFormat>On-screen Show (4:3)</PresentationFormat>
  <Paragraphs>213</Paragraphs>
  <Slides>22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Patrik Callis</dc:creator>
  <cp:lastModifiedBy>Patrik</cp:lastModifiedBy>
  <cp:revision>373</cp:revision>
  <dcterms:created xsi:type="dcterms:W3CDTF">2010-10-29T03:32:12Z</dcterms:created>
  <dcterms:modified xsi:type="dcterms:W3CDTF">2017-01-18T15:35:49Z</dcterms:modified>
</cp:coreProperties>
</file>